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Lst>
  <p:sldSz cx="9144000" cy="5143500" type="screen16x9"/>
  <p:notesSz cx="6858000" cy="9144000"/>
  <p:embeddedFontLst>
    <p:embeddedFont>
      <p:font typeface="Arial Narrow" panose="020B060602020203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Nunito"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9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27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73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39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686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921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607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39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491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5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70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851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6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75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32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958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048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183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381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39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491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48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505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823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71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04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97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86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0dc5c1457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0dc5c1457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07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rgbClr val="B0BE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3.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4.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6.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8.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3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idx="4294967295"/>
          </p:nvPr>
        </p:nvSpPr>
        <p:spPr>
          <a:xfrm>
            <a:off x="1393370" y="492358"/>
            <a:ext cx="6487887" cy="2441575"/>
          </a:xfrm>
          <a:prstGeom prst="rect">
            <a:avLst/>
          </a:prstGeom>
        </p:spPr>
        <p:txBody>
          <a:bodyPr spcFirstLastPara="1" wrap="square" lIns="91425" tIns="91425" rIns="91425" bIns="91425" anchor="ctr" anchorCtr="0">
            <a:normAutofit fontScale="90000"/>
          </a:bodyPr>
          <a:lstStyle/>
          <a:p>
            <a:pPr marL="0" lvl="0" indent="0" algn="ctr" rtl="0">
              <a:lnSpc>
                <a:spcPct val="115000"/>
              </a:lnSpc>
              <a:spcBef>
                <a:spcPts val="0"/>
              </a:spcBef>
              <a:spcAft>
                <a:spcPts val="0"/>
              </a:spcAft>
              <a:buNone/>
            </a:pPr>
            <a:r>
              <a:rPr lang="en" sz="6000" dirty="0">
                <a:solidFill>
                  <a:srgbClr val="674EA7"/>
                </a:solidFill>
                <a:latin typeface="Arial Narrow" panose="020B0606020202030204" pitchFamily="34" charset="0"/>
                <a:ea typeface="Comfortaa"/>
                <a:cs typeface="Comfortaa"/>
                <a:sym typeface="Comfortaa"/>
              </a:rPr>
              <a:t>-Testarea SW-</a:t>
            </a:r>
            <a:br>
              <a:rPr lang="en" sz="1000" dirty="0">
                <a:solidFill>
                  <a:srgbClr val="674EA7"/>
                </a:solidFill>
                <a:latin typeface="Arial Narrow" panose="020B0606020202030204" pitchFamily="34" charset="0"/>
                <a:ea typeface="Comfortaa"/>
                <a:cs typeface="Comfortaa"/>
                <a:sym typeface="Comfortaa"/>
              </a:rPr>
            </a:br>
            <a:br>
              <a:rPr lang="en" sz="3900" dirty="0">
                <a:solidFill>
                  <a:srgbClr val="674EA7"/>
                </a:solidFill>
                <a:latin typeface="Arial Narrow" panose="020B0606020202030204" pitchFamily="34" charset="0"/>
                <a:ea typeface="Comfortaa"/>
                <a:cs typeface="Comfortaa"/>
                <a:sym typeface="Comfortaa"/>
              </a:rPr>
            </a:br>
            <a:r>
              <a:rPr lang="en" sz="3900" dirty="0">
                <a:solidFill>
                  <a:srgbClr val="674EA7"/>
                </a:solidFill>
                <a:latin typeface="Arial Narrow" panose="020B0606020202030204" pitchFamily="34" charset="0"/>
                <a:ea typeface="Comfortaa"/>
                <a:cs typeface="Comfortaa"/>
                <a:sym typeface="Comfortaa"/>
              </a:rPr>
              <a:t>AUTOMATIC MANAGEMENT of FACULTY STUDENTS - </a:t>
            </a:r>
            <a:r>
              <a:rPr lang="en" sz="3900" b="1" i="1" dirty="0">
                <a:solidFill>
                  <a:srgbClr val="674EA7"/>
                </a:solidFill>
                <a:latin typeface="Arial Narrow" panose="020B0606020202030204" pitchFamily="34" charset="0"/>
                <a:ea typeface="Comfortaa"/>
                <a:cs typeface="Comfortaa"/>
                <a:sym typeface="Comfortaa"/>
              </a:rPr>
              <a:t>AMFS</a:t>
            </a:r>
            <a:endParaRPr lang="en-GB" sz="3900" b="1" i="1" dirty="0">
              <a:solidFill>
                <a:srgbClr val="674EA7"/>
              </a:solidFill>
              <a:highlight>
                <a:schemeClr val="dk1"/>
              </a:highlight>
              <a:latin typeface="Arial Narrow" panose="020B0606020202030204" pitchFamily="34" charset="0"/>
              <a:ea typeface="Comfortaa"/>
              <a:cs typeface="Comfortaa"/>
              <a:sym typeface="Comfortaa"/>
            </a:endParaRPr>
          </a:p>
          <a:p>
            <a:pPr marL="0" lvl="0" indent="0" algn="ctr" rtl="0">
              <a:spcBef>
                <a:spcPts val="0"/>
              </a:spcBef>
              <a:spcAft>
                <a:spcPts val="0"/>
              </a:spcAft>
              <a:buNone/>
            </a:pPr>
            <a:endParaRPr dirty="0">
              <a:latin typeface="Arial Narrow" panose="020B0606020202030204" pitchFamily="34" charset="0"/>
            </a:endParaRPr>
          </a:p>
        </p:txBody>
      </p:sp>
      <p:sp>
        <p:nvSpPr>
          <p:cNvPr id="129" name="Google Shape;129;p13"/>
          <p:cNvSpPr txBox="1">
            <a:spLocks noGrp="1"/>
          </p:cNvSpPr>
          <p:nvPr>
            <p:ph type="subTitle" idx="4294967295"/>
          </p:nvPr>
        </p:nvSpPr>
        <p:spPr>
          <a:xfrm>
            <a:off x="312057" y="3917486"/>
            <a:ext cx="6264956" cy="12255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dirty="0">
                <a:solidFill>
                  <a:srgbClr val="674EA7"/>
                </a:solidFill>
                <a:latin typeface="Times New Roman"/>
                <a:ea typeface="Times New Roman"/>
                <a:cs typeface="Times New Roman"/>
                <a:sym typeface="Times New Roman"/>
              </a:rPr>
              <a:t>Zane Livia</a:t>
            </a:r>
            <a:endParaRPr sz="1700" dirty="0">
              <a:solidFill>
                <a:srgbClr val="674EA7"/>
              </a:solidFill>
              <a:latin typeface="Times New Roman"/>
              <a:ea typeface="Times New Roman"/>
              <a:cs typeface="Times New Roman"/>
              <a:sym typeface="Times New Roman"/>
            </a:endParaRPr>
          </a:p>
          <a:p>
            <a:pPr marL="0" lvl="0" indent="0" algn="l" rtl="0">
              <a:spcBef>
                <a:spcPts val="0"/>
              </a:spcBef>
              <a:spcAft>
                <a:spcPts val="0"/>
              </a:spcAft>
              <a:buNone/>
            </a:pPr>
            <a:r>
              <a:rPr lang="en-GB" sz="1700" dirty="0">
                <a:solidFill>
                  <a:srgbClr val="674EA7"/>
                </a:solidFill>
                <a:latin typeface="Times New Roman"/>
                <a:ea typeface="Times New Roman"/>
                <a:cs typeface="Times New Roman"/>
                <a:sym typeface="Times New Roman"/>
              </a:rPr>
              <a:t>Stefan Ionut Valentin</a:t>
            </a:r>
            <a:endParaRPr sz="1700" dirty="0">
              <a:solidFill>
                <a:srgbClr val="674EA7"/>
              </a:solidFill>
              <a:latin typeface="Times New Roman"/>
              <a:ea typeface="Times New Roman"/>
              <a:cs typeface="Times New Roman"/>
              <a:sym typeface="Times New Roman"/>
            </a:endParaRPr>
          </a:p>
          <a:p>
            <a:pPr marL="0" lvl="0" indent="0" algn="l" rtl="0">
              <a:spcBef>
                <a:spcPts val="0"/>
              </a:spcBef>
              <a:spcAft>
                <a:spcPts val="0"/>
              </a:spcAft>
              <a:buNone/>
            </a:pPr>
            <a:r>
              <a:rPr lang="en" sz="1700" dirty="0">
                <a:solidFill>
                  <a:srgbClr val="674EA7"/>
                </a:solidFill>
                <a:latin typeface="Times New Roman"/>
                <a:ea typeface="Times New Roman"/>
                <a:cs typeface="Times New Roman"/>
                <a:sym typeface="Times New Roman"/>
              </a:rPr>
              <a:t>Simion Ramona Maria</a:t>
            </a:r>
            <a:endParaRPr sz="1700" dirty="0">
              <a:solidFill>
                <a:srgbClr val="674EA7"/>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Grades Controller</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5F9180D6-7099-FFDF-95DF-546FD6B1F37D}"/>
              </a:ext>
            </a:extLst>
          </p:cNvPr>
          <p:cNvPicPr>
            <a:picLocks noChangeAspect="1"/>
          </p:cNvPicPr>
          <p:nvPr/>
        </p:nvPicPr>
        <p:blipFill>
          <a:blip r:embed="rId5"/>
          <a:stretch>
            <a:fillRect/>
          </a:stretch>
        </p:blipFill>
        <p:spPr>
          <a:xfrm>
            <a:off x="333829" y="524893"/>
            <a:ext cx="8447314" cy="4588236"/>
          </a:xfrm>
          <a:prstGeom prst="rect">
            <a:avLst/>
          </a:prstGeom>
        </p:spPr>
      </p:pic>
    </p:spTree>
    <p:extLst>
      <p:ext uri="{BB962C8B-B14F-4D97-AF65-F5344CB8AC3E}">
        <p14:creationId xmlns:p14="http://schemas.microsoft.com/office/powerpoint/2010/main" val="2762974971"/>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Grades Controller</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774779DA-5630-13CD-75D7-E717A72912D0}"/>
              </a:ext>
            </a:extLst>
          </p:cNvPr>
          <p:cNvPicPr>
            <a:picLocks noChangeAspect="1"/>
          </p:cNvPicPr>
          <p:nvPr/>
        </p:nvPicPr>
        <p:blipFill>
          <a:blip r:embed="rId5"/>
          <a:stretch>
            <a:fillRect/>
          </a:stretch>
        </p:blipFill>
        <p:spPr>
          <a:xfrm>
            <a:off x="290280" y="509090"/>
            <a:ext cx="8541657" cy="4625682"/>
          </a:xfrm>
          <a:prstGeom prst="rect">
            <a:avLst/>
          </a:prstGeom>
        </p:spPr>
      </p:pic>
    </p:spTree>
    <p:extLst>
      <p:ext uri="{BB962C8B-B14F-4D97-AF65-F5344CB8AC3E}">
        <p14:creationId xmlns:p14="http://schemas.microsoft.com/office/powerpoint/2010/main" val="867744599"/>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Curricula Controller</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5475BB74-C328-F60B-2D73-C7DC3B8D8023}"/>
              </a:ext>
            </a:extLst>
          </p:cNvPr>
          <p:cNvPicPr>
            <a:picLocks noChangeAspect="1"/>
          </p:cNvPicPr>
          <p:nvPr/>
        </p:nvPicPr>
        <p:blipFill>
          <a:blip r:embed="rId5"/>
          <a:stretch>
            <a:fillRect/>
          </a:stretch>
        </p:blipFill>
        <p:spPr>
          <a:xfrm>
            <a:off x="7257" y="558800"/>
            <a:ext cx="9112442" cy="4564210"/>
          </a:xfrm>
          <a:prstGeom prst="rect">
            <a:avLst/>
          </a:prstGeom>
        </p:spPr>
      </p:pic>
    </p:spTree>
    <p:extLst>
      <p:ext uri="{BB962C8B-B14F-4D97-AF65-F5344CB8AC3E}">
        <p14:creationId xmlns:p14="http://schemas.microsoft.com/office/powerpoint/2010/main" val="41426230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Curricula Controller</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E91284D5-F69D-F262-F406-F748265FEF50}"/>
              </a:ext>
            </a:extLst>
          </p:cNvPr>
          <p:cNvPicPr>
            <a:picLocks noChangeAspect="1"/>
          </p:cNvPicPr>
          <p:nvPr/>
        </p:nvPicPr>
        <p:blipFill>
          <a:blip r:embed="rId5"/>
          <a:stretch>
            <a:fillRect/>
          </a:stretch>
        </p:blipFill>
        <p:spPr>
          <a:xfrm>
            <a:off x="759504" y="474801"/>
            <a:ext cx="7673298" cy="4661442"/>
          </a:xfrm>
          <a:prstGeom prst="rect">
            <a:avLst/>
          </a:prstGeom>
        </p:spPr>
      </p:pic>
    </p:spTree>
    <p:extLst>
      <p:ext uri="{BB962C8B-B14F-4D97-AF65-F5344CB8AC3E}">
        <p14:creationId xmlns:p14="http://schemas.microsoft.com/office/powerpoint/2010/main" val="23249067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Login Controller</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7FD2257C-CD29-5CD3-DEC8-ABE0D17A8A30}"/>
              </a:ext>
            </a:extLst>
          </p:cNvPr>
          <p:cNvPicPr>
            <a:picLocks noChangeAspect="1"/>
          </p:cNvPicPr>
          <p:nvPr/>
        </p:nvPicPr>
        <p:blipFill>
          <a:blip r:embed="rId5"/>
          <a:stretch>
            <a:fillRect/>
          </a:stretch>
        </p:blipFill>
        <p:spPr>
          <a:xfrm>
            <a:off x="1336222" y="521091"/>
            <a:ext cx="6530522" cy="4629665"/>
          </a:xfrm>
          <a:prstGeom prst="rect">
            <a:avLst/>
          </a:prstGeom>
        </p:spPr>
      </p:pic>
    </p:spTree>
    <p:extLst>
      <p:ext uri="{BB962C8B-B14F-4D97-AF65-F5344CB8AC3E}">
        <p14:creationId xmlns:p14="http://schemas.microsoft.com/office/powerpoint/2010/main" val="2089526879"/>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Login Controller</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F59818BF-E188-2881-41C6-3AE777DFB9C2}"/>
              </a:ext>
            </a:extLst>
          </p:cNvPr>
          <p:cNvPicPr>
            <a:picLocks noChangeAspect="1"/>
          </p:cNvPicPr>
          <p:nvPr/>
        </p:nvPicPr>
        <p:blipFill>
          <a:blip r:embed="rId5"/>
          <a:stretch>
            <a:fillRect/>
          </a:stretch>
        </p:blipFill>
        <p:spPr>
          <a:xfrm>
            <a:off x="2024773" y="474245"/>
            <a:ext cx="5072710" cy="4669255"/>
          </a:xfrm>
          <a:prstGeom prst="rect">
            <a:avLst/>
          </a:prstGeom>
        </p:spPr>
      </p:pic>
    </p:spTree>
    <p:extLst>
      <p:ext uri="{BB962C8B-B14F-4D97-AF65-F5344CB8AC3E}">
        <p14:creationId xmlns:p14="http://schemas.microsoft.com/office/powerpoint/2010/main" val="3874214721"/>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Home Controller</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89B8D623-96DE-C4EF-ED10-0DA7F0AC08B8}"/>
              </a:ext>
            </a:extLst>
          </p:cNvPr>
          <p:cNvPicPr>
            <a:picLocks noChangeAspect="1"/>
          </p:cNvPicPr>
          <p:nvPr/>
        </p:nvPicPr>
        <p:blipFill>
          <a:blip r:embed="rId5"/>
          <a:stretch>
            <a:fillRect/>
          </a:stretch>
        </p:blipFill>
        <p:spPr>
          <a:xfrm>
            <a:off x="362853" y="481028"/>
            <a:ext cx="8447314" cy="4652216"/>
          </a:xfrm>
          <a:prstGeom prst="rect">
            <a:avLst/>
          </a:prstGeom>
        </p:spPr>
      </p:pic>
    </p:spTree>
    <p:extLst>
      <p:ext uri="{BB962C8B-B14F-4D97-AF65-F5344CB8AC3E}">
        <p14:creationId xmlns:p14="http://schemas.microsoft.com/office/powerpoint/2010/main" val="1808370981"/>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Home Controller</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77877888-0037-9E8C-E066-9E43133964D4}"/>
              </a:ext>
            </a:extLst>
          </p:cNvPr>
          <p:cNvPicPr>
            <a:picLocks noChangeAspect="1"/>
          </p:cNvPicPr>
          <p:nvPr/>
        </p:nvPicPr>
        <p:blipFill>
          <a:blip r:embed="rId5"/>
          <a:stretch>
            <a:fillRect/>
          </a:stretch>
        </p:blipFill>
        <p:spPr>
          <a:xfrm>
            <a:off x="518606" y="477285"/>
            <a:ext cx="8131909" cy="4658958"/>
          </a:xfrm>
          <a:prstGeom prst="rect">
            <a:avLst/>
          </a:prstGeom>
        </p:spPr>
      </p:pic>
    </p:spTree>
    <p:extLst>
      <p:ext uri="{BB962C8B-B14F-4D97-AF65-F5344CB8AC3E}">
        <p14:creationId xmlns:p14="http://schemas.microsoft.com/office/powerpoint/2010/main" val="24015148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Grade Controller (1)</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EAACF777-93A4-D5C8-8E8D-E4EF900BE935}"/>
              </a:ext>
            </a:extLst>
          </p:cNvPr>
          <p:cNvPicPr>
            <a:picLocks noChangeAspect="1"/>
          </p:cNvPicPr>
          <p:nvPr/>
        </p:nvPicPr>
        <p:blipFill>
          <a:blip r:embed="rId5"/>
          <a:stretch>
            <a:fillRect/>
          </a:stretch>
        </p:blipFill>
        <p:spPr>
          <a:xfrm>
            <a:off x="0" y="566026"/>
            <a:ext cx="9144000" cy="4490420"/>
          </a:xfrm>
          <a:prstGeom prst="rect">
            <a:avLst/>
          </a:prstGeom>
        </p:spPr>
      </p:pic>
    </p:spTree>
    <p:extLst>
      <p:ext uri="{BB962C8B-B14F-4D97-AF65-F5344CB8AC3E}">
        <p14:creationId xmlns:p14="http://schemas.microsoft.com/office/powerpoint/2010/main" val="2527091635"/>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Grade Controller (2)</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EDC66970-A85B-7155-5A43-C04F75F6AB80}"/>
              </a:ext>
            </a:extLst>
          </p:cNvPr>
          <p:cNvPicPr>
            <a:picLocks noChangeAspect="1"/>
          </p:cNvPicPr>
          <p:nvPr/>
        </p:nvPicPr>
        <p:blipFill>
          <a:blip r:embed="rId5"/>
          <a:stretch>
            <a:fillRect/>
          </a:stretch>
        </p:blipFill>
        <p:spPr>
          <a:xfrm>
            <a:off x="312060" y="530245"/>
            <a:ext cx="8512629" cy="4582543"/>
          </a:xfrm>
          <a:prstGeom prst="rect">
            <a:avLst/>
          </a:prstGeom>
        </p:spPr>
      </p:pic>
    </p:spTree>
    <p:extLst>
      <p:ext uri="{BB962C8B-B14F-4D97-AF65-F5344CB8AC3E}">
        <p14:creationId xmlns:p14="http://schemas.microsoft.com/office/powerpoint/2010/main" val="212684767"/>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66914"/>
            <a:ext cx="9144000" cy="96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800" dirty="0">
                <a:solidFill>
                  <a:schemeClr val="accent6">
                    <a:lumMod val="50000"/>
                  </a:schemeClr>
                </a:solidFill>
                <a:latin typeface="Arial Narrow" panose="020B0606020202030204" pitchFamily="34" charset="0"/>
              </a:rPr>
              <a:t>Unit Testing</a:t>
            </a:r>
            <a:endParaRPr sz="4800" dirty="0">
              <a:solidFill>
                <a:schemeClr val="accent6">
                  <a:lumMod val="50000"/>
                </a:schemeClr>
              </a:solidFill>
              <a:latin typeface="Arial Narrow" panose="020B0606020202030204" pitchFamily="34" charset="0"/>
            </a:endParaRPr>
          </a:p>
        </p:txBody>
      </p:sp>
      <p:sp>
        <p:nvSpPr>
          <p:cNvPr id="135" name="Google Shape;135;p14"/>
          <p:cNvSpPr txBox="1">
            <a:spLocks noGrp="1"/>
          </p:cNvSpPr>
          <p:nvPr>
            <p:ph type="body" idx="4294967295"/>
          </p:nvPr>
        </p:nvSpPr>
        <p:spPr>
          <a:xfrm>
            <a:off x="0" y="1291770"/>
            <a:ext cx="9071429" cy="3851729"/>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Nunito"/>
              <a:buChar char="❏"/>
            </a:pPr>
            <a:r>
              <a:rPr lang="en" sz="1600" dirty="0">
                <a:solidFill>
                  <a:schemeClr val="accent6">
                    <a:lumMod val="50000"/>
                  </a:schemeClr>
                </a:solidFill>
                <a:latin typeface="Arial Narrow" panose="020B0606020202030204" pitchFamily="34" charset="0"/>
                <a:ea typeface="Nunito"/>
                <a:cs typeface="Nunito"/>
                <a:sym typeface="Nunito"/>
              </a:rPr>
              <a:t>Unit Testing - </a:t>
            </a:r>
            <a:r>
              <a:rPr lang="en-GB" sz="1600" dirty="0">
                <a:solidFill>
                  <a:schemeClr val="accent6">
                    <a:lumMod val="50000"/>
                  </a:schemeClr>
                </a:solidFill>
                <a:latin typeface="Arial Narrow" panose="020B0606020202030204" pitchFamily="34" charset="0"/>
                <a:ea typeface="Nunito"/>
                <a:cs typeface="Nunito"/>
                <a:sym typeface="Nunito"/>
              </a:rPr>
              <a:t>is a software testing method by which individual units of source code are tested to determine whether they are fit for use</a:t>
            </a:r>
            <a:r>
              <a:rPr lang="en" sz="1600" dirty="0">
                <a:solidFill>
                  <a:schemeClr val="accent6">
                    <a:lumMod val="50000"/>
                  </a:schemeClr>
                </a:solidFill>
                <a:latin typeface="Arial Narrow" panose="020B0606020202030204" pitchFamily="34" charset="0"/>
                <a:ea typeface="Nunito"/>
                <a:cs typeface="Nunito"/>
                <a:sym typeface="Nunito"/>
              </a:rPr>
              <a:t>.</a:t>
            </a:r>
            <a:endParaRPr sz="1600" dirty="0">
              <a:solidFill>
                <a:schemeClr val="accent6">
                  <a:lumMod val="50000"/>
                </a:schemeClr>
              </a:solidFill>
              <a:latin typeface="Arial Narrow" panose="020B0606020202030204" pitchFamily="34" charset="0"/>
              <a:ea typeface="Nunito"/>
              <a:cs typeface="Nunito"/>
              <a:sym typeface="Nunito"/>
            </a:endParaRPr>
          </a:p>
          <a:p>
            <a:pPr marL="457200" lvl="0" indent="-330200" algn="just" rtl="0">
              <a:spcBef>
                <a:spcPts val="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Unit tests are typically automated tests written and run by software developers and QA departments to ensure that a section of an application (known as the "unit") meets its design and behaves as intended.</a:t>
            </a:r>
          </a:p>
          <a:p>
            <a:pPr marL="457200" lvl="0" indent="-330200" algn="just" rtl="0">
              <a:spcBef>
                <a:spcPts val="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To isolate issues that may arise, each test case should be tested independently. Substitutes such as method stubs, mock objects, fakes, and test harnesses can be used to assist testing a module in isolation..</a:t>
            </a:r>
          </a:p>
          <a:p>
            <a:pPr marL="457200" lvl="0" indent="-330200" algn="just" rtl="0">
              <a:spcBef>
                <a:spcPts val="0"/>
              </a:spcBef>
              <a:spcAft>
                <a:spcPts val="0"/>
              </a:spcAft>
              <a:buClr>
                <a:srgbClr val="202124"/>
              </a:buClr>
              <a:buSzPts val="1600"/>
              <a:buFont typeface="Nunito"/>
              <a:buChar char="❏"/>
            </a:pPr>
            <a:r>
              <a:rPr lang="en" sz="1600" dirty="0">
                <a:solidFill>
                  <a:schemeClr val="accent6">
                    <a:lumMod val="50000"/>
                  </a:schemeClr>
                </a:solidFill>
                <a:latin typeface="Arial Narrow" panose="020B0606020202030204" pitchFamily="34" charset="0"/>
                <a:ea typeface="Nunito"/>
                <a:cs typeface="Nunito"/>
                <a:sym typeface="Nunito"/>
              </a:rPr>
              <a:t>To unit testing AMFS application are used </a:t>
            </a:r>
            <a:r>
              <a:rPr lang="en" sz="1600" b="1" i="1" dirty="0">
                <a:solidFill>
                  <a:schemeClr val="accent6">
                    <a:lumMod val="50000"/>
                  </a:schemeClr>
                </a:solidFill>
                <a:latin typeface="Arial Narrow" panose="020B0606020202030204" pitchFamily="34" charset="0"/>
                <a:ea typeface="Nunito"/>
                <a:cs typeface="Nunito"/>
                <a:sym typeface="Nunito"/>
              </a:rPr>
              <a:t>N</a:t>
            </a:r>
            <a:r>
              <a:rPr lang="en-GB" sz="1600" b="1" i="1" dirty="0">
                <a:solidFill>
                  <a:schemeClr val="accent6">
                    <a:lumMod val="50000"/>
                  </a:schemeClr>
                </a:solidFill>
                <a:latin typeface="Arial Narrow" panose="020B0606020202030204" pitchFamily="34" charset="0"/>
                <a:ea typeface="Nunito"/>
                <a:cs typeface="Nunito"/>
                <a:sym typeface="Nunito"/>
              </a:rPr>
              <a:t>U</a:t>
            </a:r>
            <a:r>
              <a:rPr lang="en" sz="1600" b="1" i="1" dirty="0">
                <a:solidFill>
                  <a:schemeClr val="accent6">
                    <a:lumMod val="50000"/>
                  </a:schemeClr>
                </a:solidFill>
                <a:latin typeface="Arial Narrow" panose="020B0606020202030204" pitchFamily="34" charset="0"/>
                <a:ea typeface="Nunito"/>
                <a:cs typeface="Nunito"/>
                <a:sym typeface="Nunito"/>
              </a:rPr>
              <a:t>nit Framework </a:t>
            </a:r>
            <a:r>
              <a:rPr lang="en" sz="1600" dirty="0">
                <a:solidFill>
                  <a:schemeClr val="accent6">
                    <a:lumMod val="50000"/>
                  </a:schemeClr>
                </a:solidFill>
                <a:latin typeface="Arial Narrow" panose="020B0606020202030204" pitchFamily="34" charset="0"/>
                <a:ea typeface="Nunito"/>
                <a:cs typeface="Nunito"/>
                <a:sym typeface="Nunito"/>
              </a:rPr>
              <a:t>and </a:t>
            </a:r>
            <a:r>
              <a:rPr lang="en" sz="1600" b="1" i="1" dirty="0">
                <a:solidFill>
                  <a:schemeClr val="accent6">
                    <a:lumMod val="50000"/>
                  </a:schemeClr>
                </a:solidFill>
                <a:latin typeface="Arial Narrow" panose="020B0606020202030204" pitchFamily="34" charset="0"/>
                <a:ea typeface="Nunito"/>
                <a:cs typeface="Nunito"/>
                <a:sym typeface="Nunito"/>
              </a:rPr>
              <a:t>Moq Library </a:t>
            </a:r>
            <a:r>
              <a:rPr lang="en" sz="1600" dirty="0">
                <a:solidFill>
                  <a:schemeClr val="accent6">
                    <a:lumMod val="50000"/>
                  </a:schemeClr>
                </a:solidFill>
                <a:latin typeface="Arial Narrow" panose="020B0606020202030204" pitchFamily="34" charset="0"/>
                <a:ea typeface="Nunito"/>
                <a:cs typeface="Nunito"/>
                <a:sym typeface="Nunito"/>
              </a:rPr>
              <a:t>from NuGet Packages within Microsoft Visual Studio 2022. Regarding test methods </a:t>
            </a:r>
            <a:r>
              <a:rPr lang="en" sz="1600" b="1" i="1" dirty="0">
                <a:solidFill>
                  <a:schemeClr val="accent6">
                    <a:lumMod val="50000"/>
                  </a:schemeClr>
                </a:solidFill>
                <a:latin typeface="Arial Narrow" panose="020B0606020202030204" pitchFamily="34" charset="0"/>
                <a:ea typeface="Nunito"/>
                <a:cs typeface="Nunito"/>
                <a:sym typeface="Nunito"/>
              </a:rPr>
              <a:t>are used fakes </a:t>
            </a:r>
            <a:r>
              <a:rPr lang="en" sz="1600" dirty="0">
                <a:solidFill>
                  <a:schemeClr val="accent6">
                    <a:lumMod val="50000"/>
                  </a:schemeClr>
                </a:solidFill>
                <a:latin typeface="Arial Narrow" panose="020B0606020202030204" pitchFamily="34" charset="0"/>
                <a:ea typeface="Nunito"/>
                <a:cs typeface="Nunito"/>
                <a:sym typeface="Nunito"/>
              </a:rPr>
              <a:t>and </a:t>
            </a:r>
            <a:r>
              <a:rPr lang="en" sz="1600" b="1" i="1" dirty="0">
                <a:solidFill>
                  <a:schemeClr val="accent6">
                    <a:lumMod val="50000"/>
                  </a:schemeClr>
                </a:solidFill>
                <a:latin typeface="Arial Narrow" panose="020B0606020202030204" pitchFamily="34" charset="0"/>
                <a:ea typeface="Nunito"/>
                <a:cs typeface="Nunito"/>
                <a:sym typeface="Nunito"/>
              </a:rPr>
              <a:t>mock objects</a:t>
            </a:r>
            <a:r>
              <a:rPr lang="en" sz="1600" dirty="0">
                <a:solidFill>
                  <a:schemeClr val="accent6">
                    <a:lumMod val="50000"/>
                  </a:schemeClr>
                </a:solidFill>
                <a:latin typeface="Arial Narrow" panose="020B0606020202030204" pitchFamily="34" charset="0"/>
                <a:ea typeface="Nunito"/>
                <a:cs typeface="Nunito"/>
                <a:sym typeface="Nunito"/>
              </a:rPr>
              <a:t>.</a:t>
            </a:r>
          </a:p>
          <a:p>
            <a:pPr marL="457200" lvl="0" indent="-330200" algn="just" rtl="0">
              <a:spcBef>
                <a:spcPts val="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For code cover by tests analysis are used </a:t>
            </a:r>
            <a:r>
              <a:rPr lang="en-GB" sz="1600" b="1" i="1" dirty="0">
                <a:solidFill>
                  <a:schemeClr val="accent6">
                    <a:lumMod val="50000"/>
                  </a:schemeClr>
                </a:solidFill>
                <a:latin typeface="Arial Narrow" panose="020B0606020202030204" pitchFamily="34" charset="0"/>
                <a:ea typeface="Nunito"/>
                <a:cs typeface="Nunito"/>
                <a:sym typeface="Nunito"/>
              </a:rPr>
              <a:t>Coverlet Collector </a:t>
            </a:r>
            <a:r>
              <a:rPr lang="en-GB" sz="1600" dirty="0">
                <a:solidFill>
                  <a:schemeClr val="accent6">
                    <a:lumMod val="50000"/>
                  </a:schemeClr>
                </a:solidFill>
                <a:latin typeface="Arial Narrow" panose="020B0606020202030204" pitchFamily="34" charset="0"/>
                <a:ea typeface="Nunito"/>
                <a:cs typeface="Nunito"/>
                <a:sym typeface="Nunito"/>
              </a:rPr>
              <a:t>and </a:t>
            </a:r>
            <a:r>
              <a:rPr lang="en-GB" sz="1600" b="1" i="1" dirty="0">
                <a:solidFill>
                  <a:schemeClr val="accent6">
                    <a:lumMod val="50000"/>
                  </a:schemeClr>
                </a:solidFill>
                <a:latin typeface="Arial Narrow" panose="020B0606020202030204" pitchFamily="34" charset="0"/>
                <a:ea typeface="Nunito"/>
                <a:cs typeface="Nunito"/>
                <a:sym typeface="Nunito"/>
              </a:rPr>
              <a:t>Report Generator </a:t>
            </a:r>
            <a:r>
              <a:rPr lang="en-GB" sz="1600" dirty="0">
                <a:solidFill>
                  <a:schemeClr val="accent6">
                    <a:lumMod val="50000"/>
                  </a:schemeClr>
                </a:solidFill>
                <a:latin typeface="Arial Narrow" panose="020B0606020202030204" pitchFamily="34" charset="0"/>
                <a:ea typeface="Nunito"/>
                <a:cs typeface="Nunito"/>
                <a:sym typeface="Nunito"/>
              </a:rPr>
              <a:t>Libraries, also from NuGet Packages.</a:t>
            </a:r>
          </a:p>
          <a:p>
            <a:pPr marL="457200" lvl="0" indent="-330200" algn="just" rtl="0">
              <a:spcBef>
                <a:spcPts val="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Beside the </a:t>
            </a:r>
            <a:r>
              <a:rPr lang="en-GB" sz="1600" b="1" i="1" dirty="0">
                <a:solidFill>
                  <a:schemeClr val="accent6">
                    <a:lumMod val="50000"/>
                  </a:schemeClr>
                </a:solidFill>
                <a:latin typeface="Arial Narrow" panose="020B0606020202030204" pitchFamily="34" charset="0"/>
                <a:ea typeface="Nunito"/>
                <a:cs typeface="Nunito"/>
                <a:sym typeface="Nunito"/>
              </a:rPr>
              <a:t>20 automated unit tests </a:t>
            </a:r>
            <a:r>
              <a:rPr lang="en-GB" sz="1600" dirty="0">
                <a:solidFill>
                  <a:schemeClr val="accent6">
                    <a:lumMod val="50000"/>
                  </a:schemeClr>
                </a:solidFill>
                <a:latin typeface="Arial Narrow" panose="020B0606020202030204" pitchFamily="34" charset="0"/>
                <a:ea typeface="Nunito"/>
                <a:cs typeface="Nunito"/>
                <a:sym typeface="Nunito"/>
              </a:rPr>
              <a:t>for controllers and services, presented in following slides, in the last three slides are presented results of </a:t>
            </a:r>
            <a:r>
              <a:rPr lang="en-GB" sz="1600" b="1" i="1" dirty="0">
                <a:solidFill>
                  <a:schemeClr val="accent6">
                    <a:lumMod val="50000"/>
                  </a:schemeClr>
                </a:solidFill>
                <a:latin typeface="Arial Narrow" panose="020B0606020202030204" pitchFamily="34" charset="0"/>
                <a:ea typeface="Nunito"/>
                <a:cs typeface="Nunito"/>
                <a:sym typeface="Nunito"/>
              </a:rPr>
              <a:t>manual testing </a:t>
            </a:r>
            <a:r>
              <a:rPr lang="en-GB" sz="1600" dirty="0">
                <a:solidFill>
                  <a:schemeClr val="accent6">
                    <a:lumMod val="50000"/>
                  </a:schemeClr>
                </a:solidFill>
                <a:latin typeface="Arial Narrow" panose="020B0606020202030204" pitchFamily="34" charset="0"/>
                <a:ea typeface="Nunito"/>
                <a:cs typeface="Nunito"/>
                <a:sym typeface="Nunito"/>
              </a:rPr>
              <a:t>for three test cases.</a:t>
            </a:r>
            <a:endParaRPr sz="1600" dirty="0">
              <a:solidFill>
                <a:schemeClr val="accent6">
                  <a:lumMod val="50000"/>
                </a:schemeClr>
              </a:solidFill>
              <a:latin typeface="Arial Narrow" panose="020B0606020202030204" pitchFamily="34" charset="0"/>
              <a:ea typeface="Nunito"/>
              <a:cs typeface="Nunito"/>
              <a:sym typeface="Nunito"/>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Login Controller</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BBBF85EE-8896-EE8D-311A-0B48A4DC7F1A}"/>
              </a:ext>
            </a:extLst>
          </p:cNvPr>
          <p:cNvPicPr>
            <a:picLocks noChangeAspect="1"/>
          </p:cNvPicPr>
          <p:nvPr/>
        </p:nvPicPr>
        <p:blipFill>
          <a:blip r:embed="rId5"/>
          <a:stretch>
            <a:fillRect/>
          </a:stretch>
        </p:blipFill>
        <p:spPr>
          <a:xfrm>
            <a:off x="708923" y="479480"/>
            <a:ext cx="7716612" cy="4664020"/>
          </a:xfrm>
          <a:prstGeom prst="rect">
            <a:avLst/>
          </a:prstGeom>
        </p:spPr>
      </p:pic>
    </p:spTree>
    <p:extLst>
      <p:ext uri="{BB962C8B-B14F-4D97-AF65-F5344CB8AC3E}">
        <p14:creationId xmlns:p14="http://schemas.microsoft.com/office/powerpoint/2010/main" val="2243894054"/>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Teacher User Controller</a:t>
            </a:r>
            <a:endParaRPr dirty="0">
              <a:solidFill>
                <a:schemeClr val="accent6">
                  <a:lumMod val="50000"/>
                </a:schemeClr>
              </a:solidFill>
              <a:latin typeface="Arial Narrow" panose="020B0606020202030204" pitchFamily="34" charset="0"/>
            </a:endParaRPr>
          </a:p>
        </p:txBody>
      </p:sp>
      <p:pic>
        <p:nvPicPr>
          <p:cNvPr id="8" name="Picture 7">
            <a:extLst>
              <a:ext uri="{FF2B5EF4-FFF2-40B4-BE49-F238E27FC236}">
                <a16:creationId xmlns:a16="http://schemas.microsoft.com/office/drawing/2014/main" id="{DD5C7AAB-470A-D68B-EAA2-3183ACE4C56B}"/>
              </a:ext>
            </a:extLst>
          </p:cNvPr>
          <p:cNvPicPr>
            <a:picLocks noChangeAspect="1"/>
          </p:cNvPicPr>
          <p:nvPr/>
        </p:nvPicPr>
        <p:blipFill>
          <a:blip r:embed="rId5"/>
          <a:stretch>
            <a:fillRect/>
          </a:stretch>
        </p:blipFill>
        <p:spPr>
          <a:xfrm>
            <a:off x="0" y="538229"/>
            <a:ext cx="9144000" cy="4605269"/>
          </a:xfrm>
          <a:prstGeom prst="rect">
            <a:avLst/>
          </a:prstGeom>
        </p:spPr>
      </p:pic>
    </p:spTree>
    <p:extLst>
      <p:ext uri="{BB962C8B-B14F-4D97-AF65-F5344CB8AC3E}">
        <p14:creationId xmlns:p14="http://schemas.microsoft.com/office/powerpoint/2010/main" val="31684277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Home Controller</a:t>
            </a:r>
            <a:endParaRPr dirty="0">
              <a:solidFill>
                <a:schemeClr val="accent6">
                  <a:lumMod val="50000"/>
                </a:schemeClr>
              </a:solidFill>
              <a:latin typeface="Arial Narrow" panose="020B0606020202030204" pitchFamily="34" charset="0"/>
            </a:endParaRPr>
          </a:p>
        </p:txBody>
      </p:sp>
      <p:pic>
        <p:nvPicPr>
          <p:cNvPr id="5" name="Picture 4">
            <a:extLst>
              <a:ext uri="{FF2B5EF4-FFF2-40B4-BE49-F238E27FC236}">
                <a16:creationId xmlns:a16="http://schemas.microsoft.com/office/drawing/2014/main" id="{A22C2BE0-9DC2-0774-0BB8-04653E6746FD}"/>
              </a:ext>
            </a:extLst>
          </p:cNvPr>
          <p:cNvPicPr>
            <a:picLocks noChangeAspect="1"/>
          </p:cNvPicPr>
          <p:nvPr/>
        </p:nvPicPr>
        <p:blipFill>
          <a:blip r:embed="rId5"/>
          <a:stretch>
            <a:fillRect/>
          </a:stretch>
        </p:blipFill>
        <p:spPr>
          <a:xfrm>
            <a:off x="1308564" y="552946"/>
            <a:ext cx="5825208" cy="4590553"/>
          </a:xfrm>
          <a:prstGeom prst="rect">
            <a:avLst/>
          </a:prstGeom>
        </p:spPr>
      </p:pic>
    </p:spTree>
    <p:extLst>
      <p:ext uri="{BB962C8B-B14F-4D97-AF65-F5344CB8AC3E}">
        <p14:creationId xmlns:p14="http://schemas.microsoft.com/office/powerpoint/2010/main" val="1027921420"/>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Curricula Controller</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207A5ADC-0962-E9FD-1C7A-01811C60F1E1}"/>
              </a:ext>
            </a:extLst>
          </p:cNvPr>
          <p:cNvPicPr>
            <a:picLocks noChangeAspect="1"/>
          </p:cNvPicPr>
          <p:nvPr/>
        </p:nvPicPr>
        <p:blipFill>
          <a:blip r:embed="rId5"/>
          <a:stretch>
            <a:fillRect/>
          </a:stretch>
        </p:blipFill>
        <p:spPr>
          <a:xfrm>
            <a:off x="615567" y="480958"/>
            <a:ext cx="7962376" cy="4662542"/>
          </a:xfrm>
          <a:prstGeom prst="rect">
            <a:avLst/>
          </a:prstGeom>
        </p:spPr>
      </p:pic>
    </p:spTree>
    <p:extLst>
      <p:ext uri="{BB962C8B-B14F-4D97-AF65-F5344CB8AC3E}">
        <p14:creationId xmlns:p14="http://schemas.microsoft.com/office/powerpoint/2010/main" val="2856626802"/>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Department Service (1)</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2A16A414-5085-F118-4604-2CCDFF218BB8}"/>
              </a:ext>
            </a:extLst>
          </p:cNvPr>
          <p:cNvPicPr>
            <a:picLocks noChangeAspect="1"/>
          </p:cNvPicPr>
          <p:nvPr/>
        </p:nvPicPr>
        <p:blipFill>
          <a:blip r:embed="rId5"/>
          <a:stretch>
            <a:fillRect/>
          </a:stretch>
        </p:blipFill>
        <p:spPr>
          <a:xfrm>
            <a:off x="906111" y="517768"/>
            <a:ext cx="7301718" cy="4611218"/>
          </a:xfrm>
          <a:prstGeom prst="rect">
            <a:avLst/>
          </a:prstGeom>
        </p:spPr>
      </p:pic>
    </p:spTree>
    <p:extLst>
      <p:ext uri="{BB962C8B-B14F-4D97-AF65-F5344CB8AC3E}">
        <p14:creationId xmlns:p14="http://schemas.microsoft.com/office/powerpoint/2010/main" val="2812537152"/>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Department Service (2)</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06D95D1F-143F-782A-A516-6A7947AEA401}"/>
              </a:ext>
            </a:extLst>
          </p:cNvPr>
          <p:cNvPicPr>
            <a:picLocks noChangeAspect="1"/>
          </p:cNvPicPr>
          <p:nvPr/>
        </p:nvPicPr>
        <p:blipFill>
          <a:blip r:embed="rId5"/>
          <a:stretch>
            <a:fillRect/>
          </a:stretch>
        </p:blipFill>
        <p:spPr>
          <a:xfrm>
            <a:off x="1226072" y="532433"/>
            <a:ext cx="6553585" cy="4589295"/>
          </a:xfrm>
          <a:prstGeom prst="rect">
            <a:avLst/>
          </a:prstGeom>
        </p:spPr>
      </p:pic>
    </p:spTree>
    <p:extLst>
      <p:ext uri="{BB962C8B-B14F-4D97-AF65-F5344CB8AC3E}">
        <p14:creationId xmlns:p14="http://schemas.microsoft.com/office/powerpoint/2010/main" val="31044261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User Service (1)</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CB754289-699C-15E5-FB06-2A06AA28A55E}"/>
              </a:ext>
            </a:extLst>
          </p:cNvPr>
          <p:cNvPicPr>
            <a:picLocks noChangeAspect="1"/>
          </p:cNvPicPr>
          <p:nvPr/>
        </p:nvPicPr>
        <p:blipFill>
          <a:blip r:embed="rId5"/>
          <a:stretch>
            <a:fillRect/>
          </a:stretch>
        </p:blipFill>
        <p:spPr>
          <a:xfrm>
            <a:off x="1571642" y="545072"/>
            <a:ext cx="6026587" cy="4598427"/>
          </a:xfrm>
          <a:prstGeom prst="rect">
            <a:avLst/>
          </a:prstGeom>
        </p:spPr>
      </p:pic>
    </p:spTree>
    <p:extLst>
      <p:ext uri="{BB962C8B-B14F-4D97-AF65-F5344CB8AC3E}">
        <p14:creationId xmlns:p14="http://schemas.microsoft.com/office/powerpoint/2010/main" val="3264687081"/>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User Service (2)</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2B7E0B7C-F033-8CD8-A523-53CC2186E0E8}"/>
              </a:ext>
            </a:extLst>
          </p:cNvPr>
          <p:cNvPicPr>
            <a:picLocks noChangeAspect="1"/>
          </p:cNvPicPr>
          <p:nvPr/>
        </p:nvPicPr>
        <p:blipFill>
          <a:blip r:embed="rId5"/>
          <a:stretch>
            <a:fillRect/>
          </a:stretch>
        </p:blipFill>
        <p:spPr>
          <a:xfrm>
            <a:off x="1605797" y="495267"/>
            <a:ext cx="5745684" cy="4640976"/>
          </a:xfrm>
          <a:prstGeom prst="rect">
            <a:avLst/>
          </a:prstGeom>
        </p:spPr>
      </p:pic>
    </p:spTree>
    <p:extLst>
      <p:ext uri="{BB962C8B-B14F-4D97-AF65-F5344CB8AC3E}">
        <p14:creationId xmlns:p14="http://schemas.microsoft.com/office/powerpoint/2010/main" val="1089103158"/>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User Service (3)</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2A8E7578-10DC-FBF0-6F50-C8CC83B673D2}"/>
              </a:ext>
            </a:extLst>
          </p:cNvPr>
          <p:cNvPicPr>
            <a:picLocks noChangeAspect="1"/>
          </p:cNvPicPr>
          <p:nvPr/>
        </p:nvPicPr>
        <p:blipFill>
          <a:blip r:embed="rId5"/>
          <a:stretch>
            <a:fillRect/>
          </a:stretch>
        </p:blipFill>
        <p:spPr>
          <a:xfrm>
            <a:off x="896628" y="550740"/>
            <a:ext cx="7289427" cy="4592760"/>
          </a:xfrm>
          <a:prstGeom prst="rect">
            <a:avLst/>
          </a:prstGeom>
        </p:spPr>
      </p:pic>
    </p:spTree>
    <p:extLst>
      <p:ext uri="{BB962C8B-B14F-4D97-AF65-F5344CB8AC3E}">
        <p14:creationId xmlns:p14="http://schemas.microsoft.com/office/powerpoint/2010/main" val="746886701"/>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Unit tests for User Service (4)</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4D75E49E-C87B-D498-9837-BF2AD1BEC1BE}"/>
              </a:ext>
            </a:extLst>
          </p:cNvPr>
          <p:cNvPicPr>
            <a:picLocks noChangeAspect="1"/>
          </p:cNvPicPr>
          <p:nvPr/>
        </p:nvPicPr>
        <p:blipFill>
          <a:blip r:embed="rId5"/>
          <a:stretch>
            <a:fillRect/>
          </a:stretch>
        </p:blipFill>
        <p:spPr>
          <a:xfrm>
            <a:off x="982804" y="542975"/>
            <a:ext cx="7261311" cy="4615038"/>
          </a:xfrm>
          <a:prstGeom prst="rect">
            <a:avLst/>
          </a:prstGeom>
        </p:spPr>
      </p:pic>
    </p:spTree>
    <p:extLst>
      <p:ext uri="{BB962C8B-B14F-4D97-AF65-F5344CB8AC3E}">
        <p14:creationId xmlns:p14="http://schemas.microsoft.com/office/powerpoint/2010/main" val="39349074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66914"/>
            <a:ext cx="9144000" cy="965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800" dirty="0">
                <a:solidFill>
                  <a:schemeClr val="accent6">
                    <a:lumMod val="50000"/>
                  </a:schemeClr>
                </a:solidFill>
                <a:latin typeface="Arial Narrow" panose="020B0606020202030204" pitchFamily="34" charset="0"/>
              </a:rPr>
              <a:t>Unit Testing</a:t>
            </a:r>
            <a:endParaRPr sz="4800" dirty="0">
              <a:solidFill>
                <a:schemeClr val="accent6">
                  <a:lumMod val="50000"/>
                </a:schemeClr>
              </a:solidFill>
              <a:latin typeface="Arial Narrow" panose="020B0606020202030204" pitchFamily="34" charset="0"/>
            </a:endParaRPr>
          </a:p>
        </p:txBody>
      </p:sp>
      <p:sp>
        <p:nvSpPr>
          <p:cNvPr id="135" name="Google Shape;135;p14"/>
          <p:cNvSpPr txBox="1">
            <a:spLocks noGrp="1"/>
          </p:cNvSpPr>
          <p:nvPr>
            <p:ph type="body" idx="4294967295"/>
          </p:nvPr>
        </p:nvSpPr>
        <p:spPr>
          <a:xfrm>
            <a:off x="0" y="1291770"/>
            <a:ext cx="9071429" cy="3851729"/>
          </a:xfrm>
          <a:prstGeom prst="rect">
            <a:avLst/>
          </a:prstGeom>
        </p:spPr>
        <p:txBody>
          <a:bodyPr spcFirstLastPara="1" wrap="square" lIns="91425" tIns="91425" rIns="91425" bIns="91425" anchor="t" anchorCtr="0">
            <a:noAutofit/>
          </a:bodyPr>
          <a:lstStyle/>
          <a:p>
            <a:pPr marL="457200" lvl="0" indent="-330200" algn="just" rtl="0">
              <a:spcBef>
                <a:spcPts val="600"/>
              </a:spcBef>
              <a:spcAft>
                <a:spcPts val="0"/>
              </a:spcAft>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In a unit test, </a:t>
            </a:r>
            <a:r>
              <a:rPr lang="en-GB" sz="1600" b="1" i="1" dirty="0">
                <a:solidFill>
                  <a:schemeClr val="accent6">
                    <a:lumMod val="50000"/>
                  </a:schemeClr>
                </a:solidFill>
                <a:latin typeface="Arial Narrow" panose="020B0606020202030204" pitchFamily="34" charset="0"/>
                <a:ea typeface="Nunito"/>
                <a:cs typeface="Nunito"/>
                <a:sym typeface="Nunito"/>
              </a:rPr>
              <a:t>mock objects </a:t>
            </a:r>
            <a:r>
              <a:rPr lang="en-GB" sz="1600" dirty="0">
                <a:solidFill>
                  <a:schemeClr val="accent6">
                    <a:lumMod val="50000"/>
                  </a:schemeClr>
                </a:solidFill>
                <a:latin typeface="Arial Narrow" panose="020B0606020202030204" pitchFamily="34" charset="0"/>
                <a:ea typeface="Nunito"/>
                <a:cs typeface="Nunito"/>
                <a:sym typeface="Nunito"/>
              </a:rPr>
              <a:t>can simulate the behaviour of complex, real objects and are therefore useful when a real object is impractical or impossible to incorporate into a unit test</a:t>
            </a:r>
            <a:r>
              <a:rPr lang="en" sz="1600" dirty="0">
                <a:solidFill>
                  <a:schemeClr val="accent6">
                    <a:lumMod val="50000"/>
                  </a:schemeClr>
                </a:solidFill>
                <a:latin typeface="Arial Narrow" panose="020B0606020202030204" pitchFamily="34" charset="0"/>
                <a:ea typeface="Nunito"/>
                <a:cs typeface="Nunito"/>
                <a:sym typeface="Nunito"/>
              </a:rPr>
              <a:t>.</a:t>
            </a:r>
            <a:endParaRPr sz="1600" dirty="0">
              <a:solidFill>
                <a:schemeClr val="accent6">
                  <a:lumMod val="50000"/>
                </a:schemeClr>
              </a:solidFill>
              <a:latin typeface="Arial Narrow" panose="020B0606020202030204" pitchFamily="34" charset="0"/>
              <a:ea typeface="Nunito"/>
              <a:cs typeface="Nunito"/>
              <a:sym typeface="Nunito"/>
            </a:endParaRPr>
          </a:p>
          <a:p>
            <a:pPr marL="457200" lvl="0" indent="-330200" algn="just" rtl="0">
              <a:spcBef>
                <a:spcPts val="600"/>
              </a:spcBef>
              <a:spcAft>
                <a:spcPts val="0"/>
              </a:spcAft>
              <a:buClr>
                <a:srgbClr val="202124"/>
              </a:buClr>
              <a:buSzPts val="1600"/>
              <a:buFont typeface="Nunito"/>
              <a:buChar char="❏"/>
            </a:pPr>
            <a:r>
              <a:rPr lang="en-GB" sz="1600" b="1" dirty="0">
                <a:solidFill>
                  <a:schemeClr val="accent6">
                    <a:lumMod val="50000"/>
                  </a:schemeClr>
                </a:solidFill>
                <a:latin typeface="Arial Narrow" panose="020B0606020202030204" pitchFamily="34" charset="0"/>
                <a:ea typeface="Nunito"/>
                <a:cs typeface="Nunito"/>
                <a:sym typeface="Nunito"/>
              </a:rPr>
              <a:t>Mock objects </a:t>
            </a:r>
            <a:r>
              <a:rPr lang="en-GB" sz="1600" dirty="0">
                <a:solidFill>
                  <a:schemeClr val="accent6">
                    <a:lumMod val="50000"/>
                  </a:schemeClr>
                </a:solidFill>
                <a:latin typeface="Arial Narrow" panose="020B0606020202030204" pitchFamily="34" charset="0"/>
                <a:ea typeface="Nunito"/>
                <a:cs typeface="Nunito"/>
                <a:sym typeface="Nunito"/>
              </a:rPr>
              <a:t>have the same interface as the real objects they mimic, allowing a client object to remain unaware of whether it is using a real object or a mock object. </a:t>
            </a:r>
          </a:p>
          <a:p>
            <a:pPr marL="457200" lvl="0" indent="-330200" algn="just" rtl="0">
              <a:spcBef>
                <a:spcPts val="60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Many available </a:t>
            </a:r>
            <a:r>
              <a:rPr lang="en-GB" sz="1600" b="1" i="1" dirty="0">
                <a:solidFill>
                  <a:schemeClr val="accent6">
                    <a:lumMod val="50000"/>
                  </a:schemeClr>
                </a:solidFill>
                <a:latin typeface="Arial Narrow" panose="020B0606020202030204" pitchFamily="34" charset="0"/>
                <a:ea typeface="Nunito"/>
                <a:cs typeface="Nunito"/>
                <a:sym typeface="Nunito"/>
              </a:rPr>
              <a:t>mock object frameworks </a:t>
            </a:r>
            <a:r>
              <a:rPr lang="en-GB" sz="1600" dirty="0">
                <a:solidFill>
                  <a:schemeClr val="accent6">
                    <a:lumMod val="50000"/>
                  </a:schemeClr>
                </a:solidFill>
                <a:latin typeface="Arial Narrow" panose="020B0606020202030204" pitchFamily="34" charset="0"/>
                <a:ea typeface="Nunito"/>
                <a:cs typeface="Nunito"/>
                <a:sym typeface="Nunito"/>
              </a:rPr>
              <a:t>allow the programmer to specify which, and in what order, methods will be invoked on a mock object and what parameters will be passed to them, as well as what values will be returned.</a:t>
            </a:r>
          </a:p>
          <a:p>
            <a:pPr marL="457200" lvl="0" indent="-330200" algn="just" rtl="0">
              <a:spcBef>
                <a:spcPts val="600"/>
              </a:spcBef>
              <a:spcAft>
                <a:spcPts val="0"/>
              </a:spcAft>
              <a:buClr>
                <a:srgbClr val="202124"/>
              </a:buClr>
              <a:buSzPts val="1600"/>
              <a:buFont typeface="Nunito"/>
              <a:buChar char="❏"/>
            </a:pPr>
            <a:r>
              <a:rPr lang="en-GB" sz="1600" dirty="0">
                <a:solidFill>
                  <a:schemeClr val="accent6">
                    <a:lumMod val="50000"/>
                  </a:schemeClr>
                </a:solidFill>
                <a:latin typeface="Arial Narrow" panose="020B0606020202030204" pitchFamily="34" charset="0"/>
                <a:ea typeface="Nunito"/>
                <a:cs typeface="Nunito"/>
                <a:sym typeface="Nunito"/>
              </a:rPr>
              <a:t>A </a:t>
            </a:r>
            <a:r>
              <a:rPr lang="en-GB" sz="1600" b="1" i="1" dirty="0">
                <a:solidFill>
                  <a:schemeClr val="accent6">
                    <a:lumMod val="50000"/>
                  </a:schemeClr>
                </a:solidFill>
                <a:latin typeface="Arial Narrow" panose="020B0606020202030204" pitchFamily="34" charset="0"/>
                <a:ea typeface="Nunito"/>
                <a:cs typeface="Nunito"/>
                <a:sym typeface="Nunito"/>
              </a:rPr>
              <a:t>fake object </a:t>
            </a:r>
            <a:r>
              <a:rPr lang="en-GB" sz="1600" dirty="0">
                <a:solidFill>
                  <a:schemeClr val="accent6">
                    <a:lumMod val="50000"/>
                  </a:schemeClr>
                </a:solidFill>
                <a:latin typeface="Arial Narrow" panose="020B0606020202030204" pitchFamily="34" charset="0"/>
                <a:ea typeface="Nunito"/>
                <a:cs typeface="Nunito"/>
                <a:sym typeface="Nunito"/>
              </a:rPr>
              <a:t>implements the same interface as a real object but takes shortcuts to improve performance. Fakes are generally used when we need to test something that depends on an external service or application, and we don’t want to make actual calls to that service or application.</a:t>
            </a:r>
          </a:p>
          <a:p>
            <a:pPr marL="457200" lvl="0" indent="-330200" algn="just" rtl="0">
              <a:spcBef>
                <a:spcPts val="600"/>
              </a:spcBef>
              <a:spcAft>
                <a:spcPts val="0"/>
              </a:spcAft>
              <a:buClr>
                <a:srgbClr val="202124"/>
              </a:buClr>
              <a:buSzPts val="1600"/>
              <a:buFont typeface="Nunito"/>
              <a:buChar char="❏"/>
            </a:pPr>
            <a:r>
              <a:rPr lang="en-GB" sz="1600" b="1" i="1" dirty="0">
                <a:solidFill>
                  <a:schemeClr val="accent6">
                    <a:lumMod val="50000"/>
                  </a:schemeClr>
                </a:solidFill>
                <a:latin typeface="Arial Narrow" panose="020B0606020202030204" pitchFamily="34" charset="0"/>
                <a:ea typeface="Nunito"/>
                <a:cs typeface="Nunito"/>
                <a:sym typeface="Nunito"/>
              </a:rPr>
              <a:t>Classification</a:t>
            </a:r>
            <a:r>
              <a:rPr lang="en-GB" sz="1600" dirty="0">
                <a:solidFill>
                  <a:schemeClr val="accent6">
                    <a:lumMod val="50000"/>
                  </a:schemeClr>
                </a:solidFill>
                <a:latin typeface="Arial Narrow" panose="020B0606020202030204" pitchFamily="34" charset="0"/>
                <a:ea typeface="Nunito"/>
                <a:cs typeface="Nunito"/>
                <a:sym typeface="Nunito"/>
              </a:rPr>
              <a:t> between mocks, fakes, and stubs </a:t>
            </a:r>
            <a:r>
              <a:rPr lang="en-GB" sz="1600" b="1" i="1" dirty="0">
                <a:solidFill>
                  <a:schemeClr val="accent6">
                    <a:lumMod val="50000"/>
                  </a:schemeClr>
                </a:solidFill>
                <a:latin typeface="Arial Narrow" panose="020B0606020202030204" pitchFamily="34" charset="0"/>
                <a:ea typeface="Nunito"/>
                <a:cs typeface="Nunito"/>
                <a:sym typeface="Nunito"/>
              </a:rPr>
              <a:t>is highly inconsistent across the literature </a:t>
            </a:r>
            <a:r>
              <a:rPr lang="en-GB" sz="1600" dirty="0">
                <a:solidFill>
                  <a:schemeClr val="accent6">
                    <a:lumMod val="50000"/>
                  </a:schemeClr>
                </a:solidFill>
                <a:latin typeface="Arial Narrow" panose="020B0606020202030204" pitchFamily="34" charset="0"/>
                <a:ea typeface="Nunito"/>
                <a:cs typeface="Nunito"/>
                <a:sym typeface="Nunito"/>
              </a:rPr>
              <a:t>but, though, they all represent a production object in a testing environment.</a:t>
            </a:r>
            <a:endParaRPr sz="1600" dirty="0">
              <a:solidFill>
                <a:schemeClr val="accent6">
                  <a:lumMod val="50000"/>
                </a:schemeClr>
              </a:solidFill>
              <a:latin typeface="Arial Narrow" panose="020B0606020202030204" pitchFamily="34" charset="0"/>
              <a:ea typeface="Nunito"/>
              <a:cs typeface="Nunito"/>
              <a:sym typeface="Nunito"/>
            </a:endParaRPr>
          </a:p>
        </p:txBody>
      </p:sp>
    </p:spTree>
    <p:extLst>
      <p:ext uri="{BB962C8B-B14F-4D97-AF65-F5344CB8AC3E}">
        <p14:creationId xmlns:p14="http://schemas.microsoft.com/office/powerpoint/2010/main" val="1770276838"/>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Manual tests for views</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DA40AA42-08F5-070F-E17A-27F70CCF43D6}"/>
              </a:ext>
            </a:extLst>
          </p:cNvPr>
          <p:cNvPicPr>
            <a:picLocks noChangeAspect="1"/>
          </p:cNvPicPr>
          <p:nvPr/>
        </p:nvPicPr>
        <p:blipFill>
          <a:blip r:embed="rId5"/>
          <a:stretch>
            <a:fillRect/>
          </a:stretch>
        </p:blipFill>
        <p:spPr>
          <a:xfrm>
            <a:off x="1615778" y="470922"/>
            <a:ext cx="5713933" cy="4672577"/>
          </a:xfrm>
          <a:prstGeom prst="rect">
            <a:avLst/>
          </a:prstGeom>
        </p:spPr>
      </p:pic>
    </p:spTree>
    <p:extLst>
      <p:ext uri="{BB962C8B-B14F-4D97-AF65-F5344CB8AC3E}">
        <p14:creationId xmlns:p14="http://schemas.microsoft.com/office/powerpoint/2010/main" val="1093665336"/>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Manual tests for views</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69E25D39-628A-5F9D-3D54-69BFD177BBF3}"/>
              </a:ext>
            </a:extLst>
          </p:cNvPr>
          <p:cNvPicPr>
            <a:picLocks noChangeAspect="1"/>
          </p:cNvPicPr>
          <p:nvPr/>
        </p:nvPicPr>
        <p:blipFill>
          <a:blip r:embed="rId5"/>
          <a:stretch>
            <a:fillRect/>
          </a:stretch>
        </p:blipFill>
        <p:spPr>
          <a:xfrm>
            <a:off x="1581571" y="485633"/>
            <a:ext cx="5893282" cy="4650609"/>
          </a:xfrm>
          <a:prstGeom prst="rect">
            <a:avLst/>
          </a:prstGeom>
        </p:spPr>
      </p:pic>
    </p:spTree>
    <p:extLst>
      <p:ext uri="{BB962C8B-B14F-4D97-AF65-F5344CB8AC3E}">
        <p14:creationId xmlns:p14="http://schemas.microsoft.com/office/powerpoint/2010/main" val="68247562"/>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Manual tests for views</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7662074E-924B-B26C-FD88-80F8755F0F64}"/>
              </a:ext>
            </a:extLst>
          </p:cNvPr>
          <p:cNvPicPr>
            <a:picLocks noChangeAspect="1"/>
          </p:cNvPicPr>
          <p:nvPr/>
        </p:nvPicPr>
        <p:blipFill>
          <a:blip r:embed="rId5"/>
          <a:stretch>
            <a:fillRect/>
          </a:stretch>
        </p:blipFill>
        <p:spPr>
          <a:xfrm>
            <a:off x="1494973" y="488568"/>
            <a:ext cx="6129762" cy="4654932"/>
          </a:xfrm>
          <a:prstGeom prst="rect">
            <a:avLst/>
          </a:prstGeom>
        </p:spPr>
      </p:pic>
    </p:spTree>
    <p:extLst>
      <p:ext uri="{BB962C8B-B14F-4D97-AF65-F5344CB8AC3E}">
        <p14:creationId xmlns:p14="http://schemas.microsoft.com/office/powerpoint/2010/main" val="519741484"/>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The tests running without errors</a:t>
            </a:r>
            <a:endParaRPr dirty="0">
              <a:solidFill>
                <a:schemeClr val="accent6">
                  <a:lumMod val="50000"/>
                </a:schemeClr>
              </a:solidFill>
              <a:latin typeface="Arial Narrow" panose="020B0606020202030204" pitchFamily="34" charset="0"/>
            </a:endParaRPr>
          </a:p>
        </p:txBody>
      </p:sp>
      <p:pic>
        <p:nvPicPr>
          <p:cNvPr id="5" name="Picture 4">
            <a:extLst>
              <a:ext uri="{FF2B5EF4-FFF2-40B4-BE49-F238E27FC236}">
                <a16:creationId xmlns:a16="http://schemas.microsoft.com/office/drawing/2014/main" id="{757DD2AE-747A-6CFA-C000-5BF9D30B3A83}"/>
              </a:ext>
            </a:extLst>
          </p:cNvPr>
          <p:cNvPicPr>
            <a:picLocks noChangeAspect="1"/>
          </p:cNvPicPr>
          <p:nvPr/>
        </p:nvPicPr>
        <p:blipFill>
          <a:blip r:embed="rId5"/>
          <a:stretch>
            <a:fillRect/>
          </a:stretch>
        </p:blipFill>
        <p:spPr>
          <a:xfrm>
            <a:off x="362858" y="681706"/>
            <a:ext cx="8568842" cy="4461794"/>
          </a:xfrm>
          <a:prstGeom prst="rect">
            <a:avLst/>
          </a:prstGeom>
        </p:spPr>
      </p:pic>
    </p:spTree>
    <p:extLst>
      <p:ext uri="{BB962C8B-B14F-4D97-AF65-F5344CB8AC3E}">
        <p14:creationId xmlns:p14="http://schemas.microsoft.com/office/powerpoint/2010/main" val="225289628"/>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code cover report</a:t>
            </a:r>
            <a:endParaRPr dirty="0">
              <a:solidFill>
                <a:schemeClr val="accent6">
                  <a:lumMod val="50000"/>
                </a:schemeClr>
              </a:solidFill>
              <a:latin typeface="Arial Narrow" panose="020B0606020202030204" pitchFamily="34" charset="0"/>
            </a:endParaRPr>
          </a:p>
        </p:txBody>
      </p:sp>
      <p:pic>
        <p:nvPicPr>
          <p:cNvPr id="6" name="Picture 5">
            <a:extLst>
              <a:ext uri="{FF2B5EF4-FFF2-40B4-BE49-F238E27FC236}">
                <a16:creationId xmlns:a16="http://schemas.microsoft.com/office/drawing/2014/main" id="{76170124-159D-17CA-F16D-C654C9297367}"/>
              </a:ext>
            </a:extLst>
          </p:cNvPr>
          <p:cNvPicPr>
            <a:picLocks noChangeAspect="1"/>
          </p:cNvPicPr>
          <p:nvPr/>
        </p:nvPicPr>
        <p:blipFill>
          <a:blip r:embed="rId5"/>
          <a:stretch>
            <a:fillRect/>
          </a:stretch>
        </p:blipFill>
        <p:spPr>
          <a:xfrm>
            <a:off x="319317" y="471017"/>
            <a:ext cx="8505372" cy="4652384"/>
          </a:xfrm>
          <a:prstGeom prst="rect">
            <a:avLst/>
          </a:prstGeom>
        </p:spPr>
      </p:pic>
    </p:spTree>
    <p:extLst>
      <p:ext uri="{BB962C8B-B14F-4D97-AF65-F5344CB8AC3E}">
        <p14:creationId xmlns:p14="http://schemas.microsoft.com/office/powerpoint/2010/main" val="8351542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Department Service</a:t>
            </a:r>
            <a:endParaRPr dirty="0">
              <a:solidFill>
                <a:schemeClr val="accent6">
                  <a:lumMod val="50000"/>
                </a:schemeClr>
              </a:solidFill>
              <a:latin typeface="Arial Narrow" panose="020B0606020202030204" pitchFamily="34" charset="0"/>
            </a:endParaRPr>
          </a:p>
        </p:txBody>
      </p:sp>
      <p:pic>
        <p:nvPicPr>
          <p:cNvPr id="3" name="Picture 2">
            <a:extLst>
              <a:ext uri="{FF2B5EF4-FFF2-40B4-BE49-F238E27FC236}">
                <a16:creationId xmlns:a16="http://schemas.microsoft.com/office/drawing/2014/main" id="{B708E306-F36D-5881-D6F6-3AEFD7CB1277}"/>
              </a:ext>
            </a:extLst>
          </p:cNvPr>
          <p:cNvPicPr>
            <a:picLocks noChangeAspect="1"/>
          </p:cNvPicPr>
          <p:nvPr/>
        </p:nvPicPr>
        <p:blipFill>
          <a:blip r:embed="rId5"/>
          <a:stretch>
            <a:fillRect/>
          </a:stretch>
        </p:blipFill>
        <p:spPr>
          <a:xfrm>
            <a:off x="420914" y="556600"/>
            <a:ext cx="8512629" cy="4556965"/>
          </a:xfrm>
          <a:prstGeom prst="rect">
            <a:avLst/>
          </a:prstGeom>
        </p:spPr>
      </p:pic>
    </p:spTree>
    <p:extLst>
      <p:ext uri="{BB962C8B-B14F-4D97-AF65-F5344CB8AC3E}">
        <p14:creationId xmlns:p14="http://schemas.microsoft.com/office/powerpoint/2010/main" val="2431447031"/>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Department Service</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2A46569F-11FA-2117-EF0C-DDEE73D64964}"/>
              </a:ext>
            </a:extLst>
          </p:cNvPr>
          <p:cNvPicPr>
            <a:picLocks noChangeAspect="1"/>
          </p:cNvPicPr>
          <p:nvPr/>
        </p:nvPicPr>
        <p:blipFill>
          <a:blip r:embed="rId5"/>
          <a:stretch>
            <a:fillRect/>
          </a:stretch>
        </p:blipFill>
        <p:spPr>
          <a:xfrm>
            <a:off x="2227361" y="573314"/>
            <a:ext cx="4398411" cy="4465126"/>
          </a:xfrm>
          <a:prstGeom prst="rect">
            <a:avLst/>
          </a:prstGeom>
        </p:spPr>
      </p:pic>
    </p:spTree>
    <p:extLst>
      <p:ext uri="{BB962C8B-B14F-4D97-AF65-F5344CB8AC3E}">
        <p14:creationId xmlns:p14="http://schemas.microsoft.com/office/powerpoint/2010/main" val="3893391683"/>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Tests for User Service</a:t>
            </a:r>
            <a:endParaRPr dirty="0">
              <a:solidFill>
                <a:schemeClr val="accent6">
                  <a:lumMod val="50000"/>
                </a:schemeClr>
              </a:solidFill>
              <a:latin typeface="Arial Narrow" panose="020B0606020202030204" pitchFamily="34" charset="0"/>
            </a:endParaRPr>
          </a:p>
        </p:txBody>
      </p:sp>
      <p:pic>
        <p:nvPicPr>
          <p:cNvPr id="4" name="Picture 3">
            <a:extLst>
              <a:ext uri="{FF2B5EF4-FFF2-40B4-BE49-F238E27FC236}">
                <a16:creationId xmlns:a16="http://schemas.microsoft.com/office/drawing/2014/main" id="{A09F6EB9-0A03-3390-656F-9BF116B0C71C}"/>
              </a:ext>
            </a:extLst>
          </p:cNvPr>
          <p:cNvPicPr>
            <a:picLocks noChangeAspect="1"/>
          </p:cNvPicPr>
          <p:nvPr/>
        </p:nvPicPr>
        <p:blipFill>
          <a:blip r:embed="rId5"/>
          <a:stretch>
            <a:fillRect/>
          </a:stretch>
        </p:blipFill>
        <p:spPr>
          <a:xfrm>
            <a:off x="1478331" y="517983"/>
            <a:ext cx="6584355" cy="4581509"/>
          </a:xfrm>
          <a:prstGeom prst="rect">
            <a:avLst/>
          </a:prstGeom>
        </p:spPr>
      </p:pic>
    </p:spTree>
    <p:extLst>
      <p:ext uri="{BB962C8B-B14F-4D97-AF65-F5344CB8AC3E}">
        <p14:creationId xmlns:p14="http://schemas.microsoft.com/office/powerpoint/2010/main" val="19308066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astelsSmooth/>
                    </a14:imgEffect>
                    <a14:imgEffect>
                      <a14:saturation sat="0"/>
                    </a14:imgEffect>
                  </a14:imgLayer>
                </a14:imgProps>
              </a:ext>
            </a:extLst>
          </a:blip>
          <a:tile tx="0" ty="0" sx="100000" sy="100000" flip="none" algn="tl"/>
        </a:blipFill>
        <a:effectLst/>
      </p:bgPr>
    </p:bg>
    <p:spTree>
      <p:nvGrpSpPr>
        <p:cNvPr id="1" name="Shape 133"/>
        <p:cNvGrpSpPr/>
        <p:nvPr/>
      </p:nvGrpSpPr>
      <p:grpSpPr>
        <a:xfrm>
          <a:off x="0" y="0"/>
          <a:ext cx="0" cy="0"/>
          <a:chOff x="0" y="0"/>
          <a:chExt cx="0" cy="0"/>
        </a:xfrm>
      </p:grpSpPr>
      <p:sp>
        <p:nvSpPr>
          <p:cNvPr id="134" name="Google Shape;134;p14"/>
          <p:cNvSpPr txBox="1">
            <a:spLocks noGrp="1"/>
          </p:cNvSpPr>
          <p:nvPr>
            <p:ph type="title" idx="4294967295"/>
          </p:nvPr>
        </p:nvSpPr>
        <p:spPr>
          <a:xfrm>
            <a:off x="0" y="1"/>
            <a:ext cx="9144000" cy="681706"/>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accent6">
                    <a:lumMod val="50000"/>
                  </a:schemeClr>
                </a:solidFill>
                <a:latin typeface="Arial Narrow" panose="020B0606020202030204" pitchFamily="34" charset="0"/>
              </a:rPr>
              <a:t>Test code cover for User Service</a:t>
            </a:r>
            <a:endParaRPr dirty="0">
              <a:solidFill>
                <a:schemeClr val="accent6">
                  <a:lumMod val="50000"/>
                </a:schemeClr>
              </a:solidFill>
              <a:latin typeface="Arial Narrow" panose="020B0606020202030204" pitchFamily="34" charset="0"/>
            </a:endParaRPr>
          </a:p>
        </p:txBody>
      </p:sp>
      <p:pic>
        <p:nvPicPr>
          <p:cNvPr id="6" name="Picture 5">
            <a:extLst>
              <a:ext uri="{FF2B5EF4-FFF2-40B4-BE49-F238E27FC236}">
                <a16:creationId xmlns:a16="http://schemas.microsoft.com/office/drawing/2014/main" id="{DD7A59AF-4E62-600E-F168-174FB2E4A216}"/>
              </a:ext>
            </a:extLst>
          </p:cNvPr>
          <p:cNvPicPr>
            <a:picLocks noChangeAspect="1"/>
          </p:cNvPicPr>
          <p:nvPr/>
        </p:nvPicPr>
        <p:blipFill>
          <a:blip r:embed="rId5"/>
          <a:stretch>
            <a:fillRect/>
          </a:stretch>
        </p:blipFill>
        <p:spPr>
          <a:xfrm>
            <a:off x="790327" y="498205"/>
            <a:ext cx="7620707" cy="4623524"/>
          </a:xfrm>
          <a:prstGeom prst="rect">
            <a:avLst/>
          </a:prstGeom>
        </p:spPr>
      </p:pic>
    </p:spTree>
    <p:extLst>
      <p:ext uri="{BB962C8B-B14F-4D97-AF65-F5344CB8AC3E}">
        <p14:creationId xmlns:p14="http://schemas.microsoft.com/office/powerpoint/2010/main" val="1775428827"/>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570</Words>
  <Application>Microsoft Office PowerPoint</Application>
  <PresentationFormat>On-screen Show (16:9)</PresentationFormat>
  <Paragraphs>46</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Nunito</vt:lpstr>
      <vt:lpstr>Arial Narrow</vt:lpstr>
      <vt:lpstr>Times New Roman</vt:lpstr>
      <vt:lpstr>Arial</vt:lpstr>
      <vt:lpstr>Shift</vt:lpstr>
      <vt:lpstr>-Testarea SW-  AUTOMATIC MANAGEMENT of FACULTY STUDENTS - AMFS </vt:lpstr>
      <vt:lpstr>Unit Testing</vt:lpstr>
      <vt:lpstr>Unit Testing</vt:lpstr>
      <vt:lpstr>The tests running without errors</vt:lpstr>
      <vt:lpstr>Tests code cover report</vt:lpstr>
      <vt:lpstr>Tests for Department Service</vt:lpstr>
      <vt:lpstr>Test code cover for Department Service</vt:lpstr>
      <vt:lpstr>Tests for User Service</vt:lpstr>
      <vt:lpstr>Test code cover for User Service</vt:lpstr>
      <vt:lpstr>Tests for Grades Controller</vt:lpstr>
      <vt:lpstr>Test code cover for Grades Controller</vt:lpstr>
      <vt:lpstr>Tests for Curricula Controller</vt:lpstr>
      <vt:lpstr>Test code cover for Curricula Controller</vt:lpstr>
      <vt:lpstr>Tests for Login Controller</vt:lpstr>
      <vt:lpstr>Test code cover for Login Controller</vt:lpstr>
      <vt:lpstr>Tests for Home Controller</vt:lpstr>
      <vt:lpstr>Test code cover for Home Controller</vt:lpstr>
      <vt:lpstr>Unit tests for Grade Controller (1)</vt:lpstr>
      <vt:lpstr>Unit tests for Grade Controller (2)</vt:lpstr>
      <vt:lpstr>Unit tests for Login Controller</vt:lpstr>
      <vt:lpstr>Unit tests for Teacher User Controller</vt:lpstr>
      <vt:lpstr>Unit tests for Home Controller</vt:lpstr>
      <vt:lpstr>Unit tests for Curricula Controller</vt:lpstr>
      <vt:lpstr>Unit tests for Department Service (1)</vt:lpstr>
      <vt:lpstr>Unit tests for Department Service (2)</vt:lpstr>
      <vt:lpstr>Unit tests for User Service (1)</vt:lpstr>
      <vt:lpstr>Unit tests for User Service (2)</vt:lpstr>
      <vt:lpstr>Unit tests for User Service (3)</vt:lpstr>
      <vt:lpstr>Unit tests for User Service (4)</vt:lpstr>
      <vt:lpstr>Manual tests for views</vt:lpstr>
      <vt:lpstr>Manual tests for views</vt:lpstr>
      <vt:lpstr>Manual tests for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-Testarea SW- MANAGEMENT COMPUTER SYSTEM AUTOMATIC OF COLLEGE STUDENTS </dc:title>
  <dc:creator>Owner</dc:creator>
  <cp:lastModifiedBy>ZANE M. LIVIA</cp:lastModifiedBy>
  <cp:revision>11</cp:revision>
  <dcterms:modified xsi:type="dcterms:W3CDTF">2023-05-15T13:22:35Z</dcterms:modified>
</cp:coreProperties>
</file>